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4706" r:id="rId4"/>
    <p:sldId id="260" r:id="rId5"/>
    <p:sldId id="261" r:id="rId6"/>
    <p:sldId id="4707" r:id="rId7"/>
    <p:sldId id="4708" r:id="rId8"/>
    <p:sldId id="4709" r:id="rId9"/>
    <p:sldId id="4710" r:id="rId10"/>
    <p:sldId id="259" r:id="rId11"/>
    <p:sldId id="4711" r:id="rId12"/>
    <p:sldId id="4712" r:id="rId13"/>
    <p:sldId id="4714" r:id="rId14"/>
    <p:sldId id="4715" r:id="rId15"/>
    <p:sldId id="47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CAC1-8A89-EE51-091C-67B3B89E1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BC822-6EF5-EEC8-6F6C-1297B1A9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A889-3CD3-F477-D110-44E94C45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90C57-8109-2F5C-3F59-6869FE9C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9AF91-EA8B-3C70-7D34-AEA3CC49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966-C811-A924-584A-0FCF6176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19A59-230B-516D-5A59-09CEA19DA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ADF0F-9D4A-90BD-5358-188CBC1C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E5DB0-A13C-1E64-5C6D-4B4104A6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D1D68-3818-0FC9-B657-279AB8BA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8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4FE2E-D18A-4CE5-3A33-5FED7644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702C1-A043-D838-C1B8-FBCDF1B1F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3A3B-A708-314E-9D90-33B43757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D07E-78CC-9E16-480F-19FA9545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17E2B-DCED-A7FC-FFF9-B154511E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22CC-D710-007E-04BF-DE3C6063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486A-FDD5-534D-FBD6-CFA0EC7E5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28D1A-1697-701B-8096-1BE716CA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165F-066C-0653-1562-F1B6A4F6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1D5A4-B197-9054-3BE9-0BECB1F9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B692-4A9B-AF12-734D-2E523442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B411-993F-CF5C-144A-0FC3A490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88F56-EB28-57CC-91BF-64C312D6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4D7E-B26E-FB98-9D6E-D75B4DFA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CDD7-9E9C-F005-A960-832ADD67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0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C68B-DED3-41E6-2E56-A6FF2B31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75BB1-D38F-A6AF-0B94-308EC559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C3F50-665A-8222-2B6B-92902B8A4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950A6-6315-0B73-855A-749F08F6E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02358-5747-4EFA-7603-7649D9F5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77A3A-2FF3-EF12-8EE3-CB146F57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EE77-3411-27B8-CCBB-6FB3825B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4A5A-337A-A331-16AE-86ABA49F8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9C641-4996-7C83-D3E8-8E71015D9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8626D-D537-E823-1A6B-069CFFD6D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5A343-2506-6A5C-822E-252097257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54B8D-E297-6305-D3BE-E6820E48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4077A-AC91-A0A1-EC2A-F8D2E8EC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77526-2183-47FB-3E89-B712D62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1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536E-0F50-F83A-18DD-700BE5DA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9812-8B31-34BC-E256-C3A68DCD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38C32-1360-F79D-1C01-49040728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2319C-0EEF-1632-48E5-5EDFB616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B7E23-3394-3513-509A-1DCF8CE52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EBBD2-645F-CB45-7059-3AE1A992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D71A-3EF2-931B-B181-96993AF0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AE72-CF3E-1B49-D8F9-F45F60C4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3D15-8B00-9672-847B-DA77D955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66AF8-BDD4-19FF-8262-EA18E03D2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684E-6394-AD78-D8DF-4F179786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8774C-0F3D-31FA-FC4D-81D604F0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A96CC-55B3-47CD-607A-E3DB7D12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3933-0C2E-4E99-CC85-5F2E742B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94D07-0379-9F34-10AF-9988B5F63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FBBA-90F8-CBB3-CE2C-3C3BB704B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0FE5A-D415-13B7-595F-C6D728D5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36419-3EAB-34E0-7F7A-75998260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E3302-263B-A0AB-C81E-9B520628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5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D494E-09B2-46A2-ACA5-E7F2F337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460CE-0E6D-A022-7D5E-EDAD6EBCA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DA3D-28BF-EA71-2F39-05B6A5B2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8B4B0-573C-48F9-9C03-7E82B51DC27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0501-178D-4D44-2221-63811B8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B7E3-3714-4DF4-9D5D-B306704AB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54654-2508-48C1-A4A0-349E660D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6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F9D2-99C5-03B2-04B2-B327E91E2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032" y="1122363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Introduction to 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sz="8800" b="1" dirty="0">
                <a:solidFill>
                  <a:srgbClr val="0070C0"/>
                </a:solidFill>
              </a:rPr>
              <a:t>Machine Learning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A7099-DD88-51F9-9533-A9C73C36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032" y="458848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Nov 01 2025</a:t>
            </a:r>
          </a:p>
          <a:p>
            <a:r>
              <a:rPr lang="en-GB" dirty="0"/>
              <a:t>Phuc-Loi Luu, PhD</a:t>
            </a:r>
          </a:p>
          <a:p>
            <a:r>
              <a:rPr lang="en-GB" dirty="0"/>
              <a:t>Email: </a:t>
            </a:r>
            <a:r>
              <a:rPr lang="en-GB" dirty="0">
                <a:hlinkClick r:id="rId2"/>
              </a:rPr>
              <a:t>luu.p.loi@googlemail.com</a:t>
            </a:r>
            <a:endParaRPr lang="en-GB" dirty="0"/>
          </a:p>
          <a:p>
            <a:r>
              <a:rPr lang="en-GB" dirty="0" err="1"/>
              <a:t>Zalo</a:t>
            </a:r>
            <a:r>
              <a:rPr lang="en-GB" dirty="0"/>
              <a:t>: 0901802182</a:t>
            </a:r>
            <a:endParaRPr lang="en-US" dirty="0"/>
          </a:p>
        </p:txBody>
      </p:sp>
      <p:pic>
        <p:nvPicPr>
          <p:cNvPr id="4" name="Google Shape;59;p13" title="Profile.jpg">
            <a:extLst>
              <a:ext uri="{FF2B5EF4-FFF2-40B4-BE49-F238E27FC236}">
                <a16:creationId xmlns:a16="http://schemas.microsoft.com/office/drawing/2014/main" id="{6896E561-3B18-2D0F-8D1F-96CB81C16C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233" y="3807229"/>
            <a:ext cx="2371898" cy="226660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39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82"/>
          </a:xfrm>
        </p:spPr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Medical Data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3D9A-F909-10F5-31D9-A67518BE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7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Text (Patient Medical Record or Health Record)</a:t>
            </a:r>
          </a:p>
          <a:p>
            <a:r>
              <a:rPr lang="en-GB" dirty="0"/>
              <a:t>Image (</a:t>
            </a:r>
            <a:r>
              <a:rPr lang="en-GB" dirty="0" err="1"/>
              <a:t>Hematoxylin</a:t>
            </a:r>
            <a:r>
              <a:rPr lang="en-GB" dirty="0"/>
              <a:t> Eosin (HE), Immunohistochemistry (IHC) CT </a:t>
            </a:r>
            <a:r>
              <a:rPr lang="en-GB" dirty="0" err="1"/>
              <a:t>nd</a:t>
            </a:r>
            <a:r>
              <a:rPr lang="en-GB" dirty="0"/>
              <a:t> MRI)</a:t>
            </a:r>
          </a:p>
          <a:p>
            <a:r>
              <a:rPr lang="en-GB" dirty="0"/>
              <a:t>Video (Medical Ultrasonography and </a:t>
            </a:r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Endoscopy</a:t>
            </a:r>
            <a:r>
              <a:rPr lang="en-GB" dirty="0"/>
              <a:t>)</a:t>
            </a:r>
          </a:p>
          <a:p>
            <a:r>
              <a:rPr lang="en-GB" dirty="0"/>
              <a:t>Signal (</a:t>
            </a:r>
            <a:r>
              <a:rPr lang="en-US" dirty="0"/>
              <a:t>Electrocardiogram (ECG) and Electroencephalogram (EEG)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5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D28-8B3D-792F-0034-153C1AEE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94" y="369093"/>
            <a:ext cx="10515600" cy="776490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MRI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4AB09-585A-EBBE-F8C4-D774030BA088}"/>
              </a:ext>
            </a:extLst>
          </p:cNvPr>
          <p:cNvSpPr txBox="1"/>
          <p:nvPr/>
        </p:nvSpPr>
        <p:spPr>
          <a:xfrm>
            <a:off x="4261655" y="6221722"/>
            <a:ext cx="7154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DOI:10.1109/ASONAM.2012.142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7AF077-62BB-65C5-C7E6-EA21FF76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35" y="1285701"/>
            <a:ext cx="8834170" cy="4393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6D50E1-BC4C-11A5-6D8C-44958FF44D33}"/>
              </a:ext>
            </a:extLst>
          </p:cNvPr>
          <p:cNvSpPr txBox="1"/>
          <p:nvPr/>
        </p:nvSpPr>
        <p:spPr>
          <a:xfrm>
            <a:off x="2820785" y="5572299"/>
            <a:ext cx="656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(A)-Normal brain                                        (B)-Tumor Brain</a:t>
            </a:r>
          </a:p>
        </p:txBody>
      </p:sp>
    </p:spTree>
    <p:extLst>
      <p:ext uri="{BB962C8B-B14F-4D97-AF65-F5344CB8AC3E}">
        <p14:creationId xmlns:p14="http://schemas.microsoft.com/office/powerpoint/2010/main" val="62091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D28-8B3D-792F-0034-153C1AEE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Autofit/>
          </a:bodyPr>
          <a:lstStyle/>
          <a:p>
            <a:pPr algn="ctr"/>
            <a:r>
              <a:rPr lang="en-GB" b="1" dirty="0" err="1">
                <a:solidFill>
                  <a:srgbClr val="0070C0"/>
                </a:solidFill>
              </a:rPr>
              <a:t>Hematoxylin</a:t>
            </a:r>
            <a:r>
              <a:rPr lang="en-GB" b="1" dirty="0">
                <a:solidFill>
                  <a:srgbClr val="0070C0"/>
                </a:solidFill>
              </a:rPr>
              <a:t> Eosin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4E186-9D81-38B6-E6F7-148B4063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263831"/>
            <a:ext cx="11161222" cy="47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D28-8B3D-792F-0034-153C1AEE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860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Medical Ultrasonography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4AB09-585A-EBBE-F8C4-D774030BA088}"/>
              </a:ext>
            </a:extLst>
          </p:cNvPr>
          <p:cNvSpPr txBox="1"/>
          <p:nvPr/>
        </p:nvSpPr>
        <p:spPr>
          <a:xfrm>
            <a:off x="620684" y="6375860"/>
            <a:ext cx="958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https://commons.wikimedia.org/wiki/File:Ultrasound_Scan_ND_0105143736_1439320.gif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EC32E-899F-40BD-BBB4-8DF2E226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416973"/>
            <a:ext cx="54292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9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4D28-8B3D-792F-0034-153C1AEE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860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ECG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4AB09-585A-EBBE-F8C4-D774030BA088}"/>
              </a:ext>
            </a:extLst>
          </p:cNvPr>
          <p:cNvSpPr txBox="1"/>
          <p:nvPr/>
        </p:nvSpPr>
        <p:spPr>
          <a:xfrm>
            <a:off x="1723505" y="6165271"/>
            <a:ext cx="958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https://ecglibrary.com/norm.php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2027F-00FB-F2A6-6CAF-F00D5E18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6758"/>
            <a:ext cx="77724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BE911-638D-D445-F403-02BD5784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24377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>
                <a:solidFill>
                  <a:srgbClr val="0070C0"/>
                </a:solidFill>
              </a:rPr>
              <a:t>Thank you!</a:t>
            </a:r>
            <a:endParaRPr 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7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5490-D878-BD7D-D5C1-0D78E938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Content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5FCC0-C910-8EEF-4B3F-DD561D80C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are data?</a:t>
            </a:r>
          </a:p>
          <a:p>
            <a:r>
              <a:rPr lang="en-GB" dirty="0"/>
              <a:t>What do we attend this course for?</a:t>
            </a:r>
          </a:p>
          <a:p>
            <a:r>
              <a:rPr lang="en-GB" dirty="0"/>
              <a:t>What are we going to learn?</a:t>
            </a:r>
          </a:p>
          <a:p>
            <a:r>
              <a:rPr lang="en-GB" dirty="0"/>
              <a:t>How are we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8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2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7" y="155716"/>
            <a:ext cx="11320456" cy="84172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Central Dogma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</a:rPr>
              <a:t>10.5772/intechopen.71769</a:t>
            </a: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6" y="1076537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3" y="3658165"/>
            <a:ext cx="2417683" cy="1308050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PAH gene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CGAT…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CGAT…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NM_000277.3(PAH):c.971T&gt;A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5"/>
            <a:ext cx="2417683" cy="1308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PAH mRNA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CGAU…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CGAU…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NM_000277.3(PAH):c.971T&gt;A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3" y="3670857"/>
            <a:ext cx="2544821" cy="13080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PAH protein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-Asp…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-Asp…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NM_000277.3(PAH):p.Ile324Asn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8" y="5388926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8" y="3651877"/>
            <a:ext cx="2593345" cy="15388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PAH</a:t>
            </a:r>
            <a:endParaRPr lang="en-US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PAH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73774" y="4717146"/>
            <a:ext cx="189673" cy="614263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1" y="5374743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9" y="5384382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82"/>
          </a:xfrm>
        </p:spPr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Genomic Data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3D9A-F909-10F5-31D9-A67518BE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7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GB" b="1" dirty="0"/>
              <a:t>Genomics</a:t>
            </a:r>
            <a:r>
              <a:rPr lang="en-GB" dirty="0"/>
              <a:t> (SNP </a:t>
            </a:r>
            <a:r>
              <a:rPr lang="en-US" dirty="0"/>
              <a:t>micro</a:t>
            </a:r>
            <a:r>
              <a:rPr lang="en-GB" dirty="0"/>
              <a:t>array, CNV </a:t>
            </a:r>
            <a:r>
              <a:rPr lang="en-US" dirty="0"/>
              <a:t>micro</a:t>
            </a:r>
            <a:r>
              <a:rPr lang="en-GB" dirty="0"/>
              <a:t>array and long or short read DNA-</a:t>
            </a:r>
            <a:r>
              <a:rPr lang="en-GB" dirty="0" err="1"/>
              <a:t>seq</a:t>
            </a:r>
            <a:r>
              <a:rPr lang="en-GB" dirty="0"/>
              <a:t>/WGS)</a:t>
            </a:r>
          </a:p>
          <a:p>
            <a:pPr algn="just"/>
            <a:r>
              <a:rPr lang="en-GB" b="1" dirty="0"/>
              <a:t>Transcriptomics</a:t>
            </a:r>
            <a:r>
              <a:rPr lang="en-GB" dirty="0"/>
              <a:t> (microarray, bulk RNA-</a:t>
            </a:r>
            <a:r>
              <a:rPr lang="en-GB" dirty="0" err="1"/>
              <a:t>seq</a:t>
            </a:r>
            <a:r>
              <a:rPr lang="en-GB" dirty="0"/>
              <a:t>, single-cell RNA-</a:t>
            </a:r>
            <a:r>
              <a:rPr lang="en-GB" dirty="0" err="1"/>
              <a:t>seq</a:t>
            </a:r>
            <a:r>
              <a:rPr lang="en-GB" dirty="0"/>
              <a:t> and spatial transcriptomics)</a:t>
            </a:r>
          </a:p>
          <a:p>
            <a:pPr algn="just"/>
            <a:r>
              <a:rPr lang="en-GB" b="1" dirty="0"/>
              <a:t>Proteomics</a:t>
            </a:r>
            <a:r>
              <a:rPr lang="en-GB" dirty="0"/>
              <a:t> (</a:t>
            </a:r>
            <a:r>
              <a:rPr lang="en-US" dirty="0"/>
              <a:t>protein microarrays and </a:t>
            </a:r>
            <a:r>
              <a:rPr lang="en-GB" dirty="0"/>
              <a:t>mass spectrometry)</a:t>
            </a:r>
          </a:p>
          <a:p>
            <a:pPr algn="just"/>
            <a:r>
              <a:rPr lang="en-GB" b="1" dirty="0"/>
              <a:t>Metabolomics</a:t>
            </a:r>
            <a:r>
              <a:rPr lang="en-GB" dirty="0"/>
              <a:t> (mass spectrometry and Nuclear Magnetic Resonance Spectroscopy)</a:t>
            </a:r>
          </a:p>
          <a:p>
            <a:pPr algn="just"/>
            <a:r>
              <a:rPr lang="en-GB" b="1" dirty="0"/>
              <a:t>Epigenomics</a:t>
            </a:r>
          </a:p>
          <a:p>
            <a:pPr algn="just"/>
            <a:r>
              <a:rPr lang="en-GB" b="1" dirty="0" err="1"/>
              <a:t>Methylomics</a:t>
            </a:r>
            <a:r>
              <a:rPr lang="en-GB" dirty="0"/>
              <a:t> (methylation microarray, WGBS, EM-</a:t>
            </a:r>
            <a:r>
              <a:rPr lang="en-GB" dirty="0" err="1"/>
              <a:t>seq</a:t>
            </a:r>
            <a:r>
              <a:rPr lang="en-GB" dirty="0"/>
              <a:t> and long-read sequencing)</a:t>
            </a:r>
          </a:p>
          <a:p>
            <a:pPr algn="just"/>
            <a:r>
              <a:rPr lang="en-GB" b="1" dirty="0"/>
              <a:t>Metagenomics</a:t>
            </a:r>
            <a:r>
              <a:rPr lang="en-GB" dirty="0"/>
              <a:t> (long or short read DNA-</a:t>
            </a:r>
            <a:r>
              <a:rPr lang="en-GB" dirty="0" err="1"/>
              <a:t>seq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064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How to generate genomic data: RNA-</a:t>
            </a:r>
            <a:r>
              <a:rPr lang="en-GB" b="1" dirty="0" err="1">
                <a:solidFill>
                  <a:srgbClr val="0070C0"/>
                </a:solidFill>
              </a:rPr>
              <a:t>seq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0A723-63CF-B560-9836-FB599A55B2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3"/>
          <a:stretch/>
        </p:blipFill>
        <p:spPr bwMode="auto">
          <a:xfrm>
            <a:off x="1992816" y="1064907"/>
            <a:ext cx="7832829" cy="55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RNA-</a:t>
            </a:r>
            <a:r>
              <a:rPr lang="en-GB" b="1" dirty="0" err="1">
                <a:solidFill>
                  <a:srgbClr val="0070C0"/>
                </a:solidFill>
              </a:rPr>
              <a:t>seq</a:t>
            </a:r>
            <a:r>
              <a:rPr lang="en-GB" b="1" dirty="0">
                <a:solidFill>
                  <a:srgbClr val="0070C0"/>
                </a:solidFill>
              </a:rPr>
              <a:t> count table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8ED4B7-1377-CCF5-C084-B958A43D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73" y="1085162"/>
            <a:ext cx="7219084" cy="52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AD620-A2D0-CD2A-4866-4AD7928C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2882370"/>
            <a:ext cx="4095403" cy="18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RNA-</a:t>
            </a:r>
            <a:r>
              <a:rPr lang="en-GB" b="1" dirty="0" err="1">
                <a:solidFill>
                  <a:srgbClr val="0070C0"/>
                </a:solidFill>
              </a:rPr>
              <a:t>seq</a:t>
            </a:r>
            <a:r>
              <a:rPr lang="en-GB" b="1" dirty="0">
                <a:solidFill>
                  <a:srgbClr val="0070C0"/>
                </a:solidFill>
              </a:rPr>
              <a:t> Downstream Analysis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08B50F-B07D-7F60-9AE7-8645118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27" y="1362651"/>
            <a:ext cx="6762405" cy="48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0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RNA-</a:t>
            </a:r>
            <a:r>
              <a:rPr lang="en-GB" b="1" dirty="0" err="1">
                <a:solidFill>
                  <a:srgbClr val="0070C0"/>
                </a:solidFill>
              </a:rPr>
              <a:t>seq</a:t>
            </a:r>
            <a:r>
              <a:rPr lang="en-GB" b="1" dirty="0">
                <a:solidFill>
                  <a:srgbClr val="0070C0"/>
                </a:solidFill>
              </a:rPr>
              <a:t> Downstream Analysis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FA34F-E2C1-1B59-007F-D328546B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92" y="1623934"/>
            <a:ext cx="5372869" cy="40536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4559A21-28FB-5FF1-8DC0-79BCA92C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8" y="1723505"/>
            <a:ext cx="5535722" cy="39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9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RNA-</a:t>
            </a:r>
            <a:r>
              <a:rPr lang="en-GB" b="1" dirty="0" err="1">
                <a:solidFill>
                  <a:srgbClr val="0070C0"/>
                </a:solidFill>
              </a:rPr>
              <a:t>seq</a:t>
            </a:r>
            <a:r>
              <a:rPr lang="en-GB" b="1" dirty="0">
                <a:solidFill>
                  <a:srgbClr val="0070C0"/>
                </a:solidFill>
              </a:rPr>
              <a:t> Downstream Analysis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https://insight.jci.org/articles/view/159093/figure/5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25EA-7CB3-98DF-4B6F-AB08D6AF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185949"/>
            <a:ext cx="9138813" cy="49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7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384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Roboto</vt:lpstr>
      <vt:lpstr>Times New Roman</vt:lpstr>
      <vt:lpstr>Office Theme</vt:lpstr>
      <vt:lpstr>Introduction to  Machine Learning</vt:lpstr>
      <vt:lpstr>Content</vt:lpstr>
      <vt:lpstr>Central Dogma</vt:lpstr>
      <vt:lpstr>Genomic Data</vt:lpstr>
      <vt:lpstr>How to generate genomic data: RNA-seq</vt:lpstr>
      <vt:lpstr>RNA-seq count table</vt:lpstr>
      <vt:lpstr>RNA-seq Downstream Analysis</vt:lpstr>
      <vt:lpstr>RNA-seq Downstream Analysis</vt:lpstr>
      <vt:lpstr>RNA-seq Downstream Analysis</vt:lpstr>
      <vt:lpstr>Medical Data</vt:lpstr>
      <vt:lpstr>MRI</vt:lpstr>
      <vt:lpstr>Hematoxylin Eosin</vt:lpstr>
      <vt:lpstr>Medical Ultrasonography</vt:lpstr>
      <vt:lpstr>ECG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dc:creator>Luu Loi</dc:creator>
  <cp:lastModifiedBy>Luu Loi</cp:lastModifiedBy>
  <cp:revision>34</cp:revision>
  <dcterms:created xsi:type="dcterms:W3CDTF">2025-11-01T10:51:00Z</dcterms:created>
  <dcterms:modified xsi:type="dcterms:W3CDTF">2025-11-04T15:57:38Z</dcterms:modified>
</cp:coreProperties>
</file>